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" panose="02040503050406030204" pitchFamily="18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Raleway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3" roundtripDataSignature="AMtx7mg7SzZqdhcRJLvozCctvKNieqUi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6607F1-23E7-4D72-AFEC-572C6CC3CA00}">
  <a:tblStyle styleId="{326607F1-23E7-4D72-AFEC-572C6CC3CA0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F0EC"/>
          </a:solidFill>
        </a:fill>
      </a:tcStyle>
    </a:wholeTbl>
    <a:band1H>
      <a:tcTxStyle/>
      <a:tcStyle>
        <a:tcBdr/>
        <a:fill>
          <a:solidFill>
            <a:srgbClr val="E1E0D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1E0D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F6830F9-3BD7-48FF-BFF4-C443AE21E8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6184E16-DC2C-4D03-B7B5-0F3C53E774B9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38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b1d5a1c24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8b1d5a1c24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b1d5a1c24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b1d5a1c24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g8b1d5a1c24_0_441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g8b1d5a1c24_0_441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g8b1d5a1c24_0_441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g8b1d5a1c24_0_441"/>
          <p:cNvSpPr txBox="1">
            <a:spLocks noGrp="1"/>
          </p:cNvSpPr>
          <p:nvPr>
            <p:ph type="ctrTitle"/>
          </p:nvPr>
        </p:nvSpPr>
        <p:spPr>
          <a:xfrm>
            <a:off x="2371725" y="840300"/>
            <a:ext cx="6331500" cy="20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8b1d5a1c24_0_441"/>
          <p:cNvSpPr txBox="1">
            <a:spLocks noGrp="1"/>
          </p:cNvSpPr>
          <p:nvPr>
            <p:ph type="subTitle" idx="1"/>
          </p:nvPr>
        </p:nvSpPr>
        <p:spPr>
          <a:xfrm>
            <a:off x="2390267" y="4317933"/>
            <a:ext cx="6331500" cy="16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g8b1d5a1c24_0_441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g8b1d5a1c24_0_492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g8b1d5a1c24_0_492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g8b1d5a1c24_0_492"/>
          <p:cNvSpPr txBox="1">
            <a:spLocks noGrp="1"/>
          </p:cNvSpPr>
          <p:nvPr>
            <p:ph type="title" hasCustomPrompt="1"/>
          </p:nvPr>
        </p:nvSpPr>
        <p:spPr>
          <a:xfrm>
            <a:off x="853950" y="1739800"/>
            <a:ext cx="7436100" cy="20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g8b1d5a1c24_0_492"/>
          <p:cNvSpPr txBox="1">
            <a:spLocks noGrp="1"/>
          </p:cNvSpPr>
          <p:nvPr>
            <p:ph type="body" idx="1"/>
          </p:nvPr>
        </p:nvSpPr>
        <p:spPr>
          <a:xfrm>
            <a:off x="853950" y="3892600"/>
            <a:ext cx="74361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g8b1d5a1c24_0_492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b1d5a1c24_0_498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b1d5a1c24_0_50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8b1d5a1c24_0_50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g8b1d5a1c24_0_500"/>
          <p:cNvSpPr txBox="1">
            <a:spLocks noGrp="1"/>
          </p:cNvSpPr>
          <p:nvPr>
            <p:ph type="dt" idx="10"/>
          </p:nvPr>
        </p:nvSpPr>
        <p:spPr>
          <a:xfrm rot="-5400000">
            <a:off x="7551320" y="1645949"/>
            <a:ext cx="2438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g8b1d5a1c24_0_500"/>
          <p:cNvSpPr txBox="1">
            <a:spLocks noGrp="1"/>
          </p:cNvSpPr>
          <p:nvPr>
            <p:ph type="ftr" idx="11"/>
          </p:nvPr>
        </p:nvSpPr>
        <p:spPr>
          <a:xfrm rot="-5400000">
            <a:off x="7586870" y="4048780"/>
            <a:ext cx="2367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8b1d5a1c24_0_500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4" name="Google Shape;74;g8b1d5a1c24_0_50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99750" y="6045200"/>
            <a:ext cx="741575" cy="7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g8b1d5a1c24_0_448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g8b1d5a1c24_0_448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g8b1d5a1c24_0_448"/>
          <p:cNvSpPr txBox="1">
            <a:spLocks noGrp="1"/>
          </p:cNvSpPr>
          <p:nvPr>
            <p:ph type="title"/>
          </p:nvPr>
        </p:nvSpPr>
        <p:spPr>
          <a:xfrm>
            <a:off x="406425" y="2409100"/>
            <a:ext cx="8296800" cy="20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8b1d5a1c24_0_448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g8b1d5a1c24_0_453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g8b1d5a1c24_0_453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g8b1d5a1c24_0_453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g8b1d5a1c24_0_453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8b1d5a1c24_0_453"/>
          <p:cNvSpPr txBox="1">
            <a:spLocks noGrp="1"/>
          </p:cNvSpPr>
          <p:nvPr>
            <p:ph type="body" idx="1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8b1d5a1c24_0_453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g8b1d5a1c24_0_460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g8b1d5a1c24_0_460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g8b1d5a1c24_0_460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g8b1d5a1c24_0_460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8b1d5a1c24_0_460"/>
          <p:cNvSpPr txBox="1">
            <a:spLocks noGrp="1"/>
          </p:cNvSpPr>
          <p:nvPr>
            <p:ph type="body" idx="1"/>
          </p:nvPr>
        </p:nvSpPr>
        <p:spPr>
          <a:xfrm>
            <a:off x="2400303" y="2136900"/>
            <a:ext cx="30714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g8b1d5a1c24_0_460"/>
          <p:cNvSpPr txBox="1">
            <a:spLocks noGrp="1"/>
          </p:cNvSpPr>
          <p:nvPr>
            <p:ph type="body" idx="2"/>
          </p:nvPr>
        </p:nvSpPr>
        <p:spPr>
          <a:xfrm>
            <a:off x="5650572" y="2136900"/>
            <a:ext cx="30714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g8b1d5a1c24_0_460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8b1d5a1c24_0_468"/>
          <p:cNvSpPr txBox="1">
            <a:spLocks noGrp="1"/>
          </p:cNvSpPr>
          <p:nvPr>
            <p:ph type="title"/>
          </p:nvPr>
        </p:nvSpPr>
        <p:spPr>
          <a:xfrm>
            <a:off x="303300" y="548767"/>
            <a:ext cx="85206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g8b1d5a1c24_0_468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g8b1d5a1c24_0_471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g8b1d5a1c24_0_471"/>
          <p:cNvSpPr txBox="1">
            <a:spLocks noGrp="1"/>
          </p:cNvSpPr>
          <p:nvPr>
            <p:ph type="title"/>
          </p:nvPr>
        </p:nvSpPr>
        <p:spPr>
          <a:xfrm>
            <a:off x="319500" y="1248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g8b1d5a1c24_0_471"/>
          <p:cNvSpPr txBox="1">
            <a:spLocks noGrp="1"/>
          </p:cNvSpPr>
          <p:nvPr>
            <p:ph type="body" idx="1"/>
          </p:nvPr>
        </p:nvSpPr>
        <p:spPr>
          <a:xfrm>
            <a:off x="319500" y="2462405"/>
            <a:ext cx="28080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g8b1d5a1c24_0_471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g8b1d5a1c24_0_476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g8b1d5a1c24_0_476"/>
          <p:cNvSpPr txBox="1">
            <a:spLocks noGrp="1"/>
          </p:cNvSpPr>
          <p:nvPr>
            <p:ph type="title"/>
          </p:nvPr>
        </p:nvSpPr>
        <p:spPr>
          <a:xfrm>
            <a:off x="283103" y="949521"/>
            <a:ext cx="6244200" cy="51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g8b1d5a1c24_0_476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8b1d5a1c24_0_480"/>
          <p:cNvSpPr/>
          <p:nvPr/>
        </p:nvSpPr>
        <p:spPr>
          <a:xfrm>
            <a:off x="4572000" y="167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g8b1d5a1c24_0_480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g8b1d5a1c24_0_480"/>
          <p:cNvSpPr txBox="1">
            <a:spLocks noGrp="1"/>
          </p:cNvSpPr>
          <p:nvPr>
            <p:ph type="title"/>
          </p:nvPr>
        </p:nvSpPr>
        <p:spPr>
          <a:xfrm>
            <a:off x="265500" y="1863133"/>
            <a:ext cx="4045200" cy="17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g8b1d5a1c24_0_480"/>
          <p:cNvSpPr txBox="1">
            <a:spLocks noGrp="1"/>
          </p:cNvSpPr>
          <p:nvPr>
            <p:ph type="subTitle" idx="1"/>
          </p:nvPr>
        </p:nvSpPr>
        <p:spPr>
          <a:xfrm>
            <a:off x="265500" y="3647161"/>
            <a:ext cx="40452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g8b1d5a1c24_0_480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g8b1d5a1c24_0_480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g8b1d5a1c24_0_487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g8b1d5a1c24_0_487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g8b1d5a1c24_0_487"/>
          <p:cNvSpPr txBox="1">
            <a:spLocks noGrp="1"/>
          </p:cNvSpPr>
          <p:nvPr>
            <p:ph type="body" idx="1"/>
          </p:nvPr>
        </p:nvSpPr>
        <p:spPr>
          <a:xfrm>
            <a:off x="328017" y="5634700"/>
            <a:ext cx="8388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g8b1d5a1c24_0_487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b1d5a1c24_0_437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g8b1d5a1c24_0_437"/>
          <p:cNvSpPr txBox="1">
            <a:spLocks noGrp="1"/>
          </p:cNvSpPr>
          <p:nvPr>
            <p:ph type="body" idx="1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g8b1d5a1c24_0_437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sites.google.com/site/jannatun0abigzero/" TargetMode="Externa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mailto:Jannatun.noor@bracu.ac.bd" TargetMode="External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hyperlink" Target="https://sites.google.com/site/jannatun0abigzero/teaching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"/>
          <p:cNvPicPr preferRelativeResize="0"/>
          <p:nvPr/>
        </p:nvPicPr>
        <p:blipFill rotWithShape="1">
          <a:blip r:embed="rId5">
            <a:alphaModFix/>
          </a:blip>
          <a:srcRect l="5594" r="5603"/>
          <a:stretch/>
        </p:blipFill>
        <p:spPr>
          <a:xfrm>
            <a:off x="424000" y="2447963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"/>
          <p:cNvSpPr txBox="1"/>
          <p:nvPr/>
        </p:nvSpPr>
        <p:spPr>
          <a:xfrm>
            <a:off x="152400" y="152400"/>
            <a:ext cx="8305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 sz="46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CSE </a:t>
            </a:r>
            <a:r>
              <a:rPr lang="en-US" sz="4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491</a:t>
            </a:r>
            <a:r>
              <a:rPr lang="en-US" sz="46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:</a:t>
            </a:r>
            <a:r>
              <a:rPr lang="en-US" sz="4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CLOUD COMPUTING</a:t>
            </a:r>
            <a:endParaRPr sz="46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 sz="4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Course Overview</a:t>
            </a:r>
            <a:endParaRPr sz="46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1" name="Google Shape;81;p1"/>
          <p:cNvSpPr/>
          <p:nvPr/>
        </p:nvSpPr>
        <p:spPr>
          <a:xfrm>
            <a:off x="5138125" y="2447975"/>
            <a:ext cx="3654600" cy="25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Jannatun Noor</a:t>
            </a: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Lecturer, </a:t>
            </a: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BRAC University</a:t>
            </a: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Jannatun.noor@bracu.ac.bd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about me: 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https://sites.google.com/site/jannatun0abigzero/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774C979-EC68-451A-87A0-8553C69B40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9"/>
    </mc:Choice>
    <mc:Fallback xmlns="">
      <p:transition spd="slow" advTm="20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 txBox="1">
            <a:spLocks noGrp="1"/>
          </p:cNvSpPr>
          <p:nvPr>
            <p:ph type="body" idx="1"/>
          </p:nvPr>
        </p:nvSpPr>
        <p:spPr>
          <a:xfrm>
            <a:off x="457200" y="365475"/>
            <a:ext cx="8099100" cy="60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“</a:t>
            </a:r>
            <a:r>
              <a:rPr lang="en-US" sz="3000" b="1">
                <a:solidFill>
                  <a:srgbClr val="1155CC"/>
                </a:solidFill>
              </a:rPr>
              <a:t>Cloud is about how you do computing, not where you do computing.</a:t>
            </a:r>
            <a:r>
              <a:rPr lang="en-US" sz="3000"/>
              <a:t>”</a:t>
            </a:r>
            <a:endParaRPr sz="300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~ </a:t>
            </a:r>
            <a:r>
              <a:rPr lang="en-US" sz="3000">
                <a:solidFill>
                  <a:srgbClr val="B45F06"/>
                </a:solidFill>
              </a:rPr>
              <a:t>Paul Maritz, CEO of VMware</a:t>
            </a:r>
            <a:endParaRPr sz="3000">
              <a:solidFill>
                <a:srgbClr val="B45F06"/>
              </a:solidFill>
            </a:endParaRPr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3000"/>
              <a:t>“</a:t>
            </a:r>
            <a:r>
              <a:rPr lang="en-US" sz="3000" b="1">
                <a:solidFill>
                  <a:srgbClr val="1155CC"/>
                </a:solidFill>
              </a:rPr>
              <a:t>If someone asks me what cloud computing is, I try not to get bogged down with definitions. I tell them that, simply put, cloud computing is a better way to run your business.</a:t>
            </a:r>
            <a:r>
              <a:rPr lang="en-US" sz="3000"/>
              <a:t>” </a:t>
            </a:r>
            <a:endParaRPr sz="300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3000"/>
              <a:t>~ </a:t>
            </a:r>
            <a:r>
              <a:rPr lang="en-US" sz="3000">
                <a:solidFill>
                  <a:srgbClr val="B45F06"/>
                </a:solidFill>
              </a:rPr>
              <a:t>Marc Benioff, Founder, CEO and Chairman of Salesforce</a:t>
            </a:r>
            <a:endParaRPr sz="3000">
              <a:solidFill>
                <a:srgbClr val="B45F06"/>
              </a:solidFill>
            </a:endParaRPr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342900" lvl="0" indent="-38100" algn="l" rtl="0">
              <a:spcBef>
                <a:spcPts val="600"/>
              </a:spcBef>
              <a:spcAft>
                <a:spcPts val="1600"/>
              </a:spcAft>
              <a:buSzPts val="3000"/>
              <a:buNone/>
            </a:pPr>
            <a:endParaRPr sz="3000"/>
          </a:p>
        </p:txBody>
      </p:sp>
      <p:sp>
        <p:nvSpPr>
          <p:cNvPr id="145" name="Google Shape;145;p6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5868042-6161-4D16-90FB-A12C8E6FA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52"/>
    </mc:Choice>
    <mc:Fallback xmlns="">
      <p:transition spd="slow" advTm="18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/>
              <a:t>Necessary Information</a:t>
            </a:r>
            <a:endParaRPr/>
          </a:p>
        </p:txBody>
      </p:sp>
      <p:sp>
        <p:nvSpPr>
          <p:cNvPr id="88" name="Google Shape;88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2794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From TSR [in BRACU] [Not reachable in Corona Time]</a:t>
            </a:r>
            <a:endParaRPr sz="3000"/>
          </a:p>
          <a:p>
            <a:pPr marL="342900" lvl="0" indent="-279400" algn="l" rtl="0">
              <a:spcBef>
                <a:spcPts val="44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From BUX [You can access it outside BRACU also]</a:t>
            </a:r>
            <a:endParaRPr sz="3000"/>
          </a:p>
          <a:p>
            <a:pPr marL="342900" lvl="0" indent="-279400" algn="l" rtl="0">
              <a:spcBef>
                <a:spcPts val="44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From my site </a:t>
            </a:r>
            <a:r>
              <a:rPr lang="en-US" sz="3000" u="sng">
                <a:solidFill>
                  <a:schemeClr val="hlink"/>
                </a:solidFill>
                <a:hlinkClick r:id="rId5"/>
              </a:rPr>
              <a:t>https://sites.google.com/site/jannatun0abigzero/teaching</a:t>
            </a:r>
            <a:endParaRPr sz="3000"/>
          </a:p>
          <a:p>
            <a:pPr marL="640080" lvl="1" indent="-260350" algn="l" rtl="0">
              <a:spcBef>
                <a:spcPts val="400"/>
              </a:spcBef>
              <a:spcAft>
                <a:spcPts val="0"/>
              </a:spcAft>
              <a:buSzPts val="2500"/>
              <a:buChar char="○"/>
            </a:pPr>
            <a:r>
              <a:rPr lang="en-US" sz="2500"/>
              <a:t>Marks will be updated on this site.</a:t>
            </a:r>
            <a:endParaRPr sz="2500"/>
          </a:p>
          <a:p>
            <a:pPr marL="640080" lvl="1" indent="-260350" algn="l" rtl="0">
              <a:spcBef>
                <a:spcPts val="400"/>
              </a:spcBef>
              <a:spcAft>
                <a:spcPts val="0"/>
              </a:spcAft>
              <a:buSzPts val="2500"/>
              <a:buChar char="○"/>
            </a:pPr>
            <a:r>
              <a:rPr lang="en-US" sz="2500"/>
              <a:t>Slides are also available there</a:t>
            </a:r>
            <a:endParaRPr sz="25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2500"/>
          </a:p>
          <a:p>
            <a:pPr marL="640080" lvl="1" indent="-101600" algn="l" rtl="0">
              <a:spcBef>
                <a:spcPts val="400"/>
              </a:spcBef>
              <a:spcAft>
                <a:spcPts val="1600"/>
              </a:spcAft>
              <a:buSzPts val="2000"/>
              <a:buNone/>
            </a:pPr>
            <a:endParaRPr/>
          </a:p>
        </p:txBody>
      </p:sp>
      <p:sp>
        <p:nvSpPr>
          <p:cNvPr id="89" name="Google Shape;89;p2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8F2E09C-0FFB-4AAC-94FD-74CF9DCB5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27"/>
    </mc:Choice>
    <mc:Fallback xmlns="">
      <p:transition spd="slow" advTm="34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/>
              <a:t>Tentative Mark Distribution</a:t>
            </a:r>
            <a:endParaRPr/>
          </a:p>
        </p:txBody>
      </p:sp>
      <p:graphicFrame>
        <p:nvGraphicFramePr>
          <p:cNvPr id="95" name="Google Shape;95;p3"/>
          <p:cNvGraphicFramePr/>
          <p:nvPr/>
        </p:nvGraphicFramePr>
        <p:xfrm>
          <a:off x="609600" y="1371599"/>
          <a:ext cx="7620000" cy="4545575"/>
        </p:xfrm>
        <a:graphic>
          <a:graphicData uri="http://schemas.openxmlformats.org/drawingml/2006/table">
            <a:tbl>
              <a:tblPr firstRow="1" firstCol="1" bandRow="1">
                <a:noFill/>
                <a:tableStyleId>{326607F1-23E7-4D72-AFEC-572C6CC3CA00}</a:tableStyleId>
              </a:tblPr>
              <a:tblGrid>
                <a:gridCol w="525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9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Section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Marks (%)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5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solidFill>
                            <a:srgbClr val="FFFFFF"/>
                          </a:solidFill>
                        </a:rPr>
                        <a:t>Quizzes/Class Tests/Assignments/Projects</a:t>
                      </a:r>
                      <a:endParaRPr sz="2500"/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50% - 60%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mbria"/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Mid Term Examination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0 %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mbria"/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Lab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</a:t>
                      </a:r>
                      <a:r>
                        <a:rPr lang="en-US" sz="25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 -30%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mbria"/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Final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0 %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3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100 %</a:t>
                      </a:r>
                      <a:endParaRPr sz="25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6" name="Google Shape;96;p3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F848845-C72A-4F09-B56D-68B261A8CC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31"/>
    </mc:Choice>
    <mc:Fallback xmlns="">
      <p:transition spd="slow" advTm="36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title"/>
          </p:nvPr>
        </p:nvSpPr>
        <p:spPr>
          <a:xfrm>
            <a:off x="457200" y="382050"/>
            <a:ext cx="762000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Cambria"/>
              <a:buNone/>
            </a:pPr>
            <a:r>
              <a:rPr lang="en-US" sz="4000" b="1">
                <a:solidFill>
                  <a:srgbClr val="FF0000"/>
                </a:solidFill>
              </a:rPr>
              <a:t>Assignments</a:t>
            </a:r>
            <a:r>
              <a:rPr lang="en-US" sz="4000">
                <a:solidFill>
                  <a:srgbClr val="FF0000"/>
                </a:solidFill>
              </a:rPr>
              <a:t> &amp; Projects</a:t>
            </a:r>
            <a:r>
              <a:rPr lang="en-US" sz="4000" b="1">
                <a:solidFill>
                  <a:srgbClr val="FF0000"/>
                </a:solidFill>
              </a:rPr>
              <a:t> !!! 50~60 marks</a:t>
            </a:r>
            <a:endParaRPr sz="40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Cambria"/>
              <a:buNone/>
            </a:pPr>
            <a:endParaRPr sz="4000">
              <a:solidFill>
                <a:srgbClr val="FF0000"/>
              </a:solidFill>
            </a:endParaRPr>
          </a:p>
        </p:txBody>
      </p:sp>
      <p:sp>
        <p:nvSpPr>
          <p:cNvPr id="102" name="Google Shape;102;p4"/>
          <p:cNvSpPr txBox="1">
            <a:spLocks noGrp="1"/>
          </p:cNvSpPr>
          <p:nvPr>
            <p:ph type="body" idx="1"/>
          </p:nvPr>
        </p:nvSpPr>
        <p:spPr>
          <a:xfrm>
            <a:off x="457200" y="2063850"/>
            <a:ext cx="7620000" cy="4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286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Will be given BUX platform</a:t>
            </a:r>
            <a:endParaRPr sz="2800"/>
          </a:p>
          <a:p>
            <a:pPr marL="342900" lvl="0" indent="-228600" algn="l" rtl="0">
              <a:spcBef>
                <a:spcPts val="560"/>
              </a:spcBef>
              <a:spcAft>
                <a:spcPts val="0"/>
              </a:spcAft>
              <a:buSzPts val="2800"/>
              <a:buChar char="●"/>
            </a:pPr>
            <a:r>
              <a:rPr lang="en-US" sz="2800" b="1">
                <a:solidFill>
                  <a:srgbClr val="00B050"/>
                </a:solidFill>
              </a:rPr>
              <a:t>Submit the assignments at due time. </a:t>
            </a:r>
            <a:endParaRPr sz="2800" b="1">
              <a:solidFill>
                <a:srgbClr val="00B050"/>
              </a:solidFill>
            </a:endParaRPr>
          </a:p>
          <a:p>
            <a:pPr marL="342900" lvl="0" indent="-228600" algn="l" rtl="0">
              <a:spcBef>
                <a:spcPts val="560"/>
              </a:spcBef>
              <a:spcAft>
                <a:spcPts val="0"/>
              </a:spcAft>
              <a:buSzPts val="2800"/>
              <a:buChar char="●"/>
            </a:pPr>
            <a:r>
              <a:rPr lang="en-US" sz="2800" b="1">
                <a:solidFill>
                  <a:srgbClr val="FF0000"/>
                </a:solidFill>
              </a:rPr>
              <a:t>No assignment will be allowed after the deadline. [Strictly]</a:t>
            </a:r>
            <a:endParaRPr/>
          </a:p>
          <a:p>
            <a:pPr marL="342900" lvl="0" indent="-228600" algn="l" rtl="0">
              <a:spcBef>
                <a:spcPts val="560"/>
              </a:spcBef>
              <a:spcAft>
                <a:spcPts val="1600"/>
              </a:spcAft>
              <a:buSzPts val="2800"/>
              <a:buChar char="●"/>
            </a:pPr>
            <a:r>
              <a:rPr lang="en-US" sz="2800"/>
              <a:t>Never ignore assignments. That will lower your grade.</a:t>
            </a:r>
            <a:endParaRPr sz="2800"/>
          </a:p>
        </p:txBody>
      </p:sp>
      <p:sp>
        <p:nvSpPr>
          <p:cNvPr id="103" name="Google Shape;103;p4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8ABC72C-4C97-4ABD-B653-684F02FA69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59"/>
    </mc:Choice>
    <mc:Fallback xmlns="">
      <p:transition spd="slow" advTm="39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b1d5a1c24_0_50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/>
              <a:t>Books and Resources</a:t>
            </a:r>
            <a:endParaRPr/>
          </a:p>
        </p:txBody>
      </p:sp>
      <p:sp>
        <p:nvSpPr>
          <p:cNvPr id="109" name="Google Shape;109;g8b1d5a1c24_0_507"/>
          <p:cNvSpPr txBox="1">
            <a:spLocks noGrp="1"/>
          </p:cNvSpPr>
          <p:nvPr>
            <p:ph type="body" idx="1"/>
          </p:nvPr>
        </p:nvSpPr>
        <p:spPr>
          <a:xfrm>
            <a:off x="457200" y="1182425"/>
            <a:ext cx="7620000" cy="52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/>
          </a:p>
          <a:p>
            <a:pPr marL="342900" lvl="0" indent="-247650" algn="l" rtl="0">
              <a:spcBef>
                <a:spcPts val="44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No need to follow any exact book.</a:t>
            </a:r>
            <a:endParaRPr sz="2500" b="1"/>
          </a:p>
          <a:p>
            <a:pPr marL="342900" lvl="0" indent="-247650" algn="l" rtl="0">
              <a:spcBef>
                <a:spcPts val="44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For gaining knowledge you can follow any book related to Cloud Computing.</a:t>
            </a:r>
            <a:endParaRPr sz="2500" b="1"/>
          </a:p>
          <a:p>
            <a:pPr marL="342900" lvl="0" indent="-247650" algn="l" rtl="0">
              <a:spcBef>
                <a:spcPts val="44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 Will cover topic based on practical requirements on recent industries.</a:t>
            </a:r>
            <a:endParaRPr sz="2500" b="1"/>
          </a:p>
          <a:p>
            <a:pPr marL="342900" lvl="0" indent="-247650" algn="l" rtl="0">
              <a:spcBef>
                <a:spcPts val="44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Mainly focus on DEV-OPs Concept [Development and operation]</a:t>
            </a:r>
            <a:endParaRPr sz="2500" b="1"/>
          </a:p>
          <a:p>
            <a:pPr marL="342900" lvl="0" indent="-88900" algn="l" rtl="0">
              <a:spcBef>
                <a:spcPts val="440"/>
              </a:spcBef>
              <a:spcAft>
                <a:spcPts val="0"/>
              </a:spcAft>
              <a:buSzPts val="2200"/>
              <a:buNone/>
            </a:pPr>
            <a:endParaRPr b="1"/>
          </a:p>
          <a:p>
            <a:pPr marL="342900" lvl="0" indent="-88900" algn="l" rtl="0">
              <a:spcBef>
                <a:spcPts val="440"/>
              </a:spcBef>
              <a:spcAft>
                <a:spcPts val="1600"/>
              </a:spcAft>
              <a:buSzPts val="2200"/>
              <a:buNone/>
            </a:pPr>
            <a:endParaRPr/>
          </a:p>
        </p:txBody>
      </p:sp>
      <p:sp>
        <p:nvSpPr>
          <p:cNvPr id="110" name="Google Shape;110;g8b1d5a1c24_0_507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246F5F-746B-455B-8760-F69FBC207A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18"/>
    </mc:Choice>
    <mc:Fallback xmlns="">
      <p:transition spd="slow" advTm="24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/>
              <a:t>Books and Resources</a:t>
            </a:r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body" idx="1"/>
          </p:nvPr>
        </p:nvSpPr>
        <p:spPr>
          <a:xfrm>
            <a:off x="457200" y="1182425"/>
            <a:ext cx="7620000" cy="52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/>
          </a:p>
          <a:p>
            <a:pPr marL="342900" lvl="0" indent="-273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>
                <a:solidFill>
                  <a:srgbClr val="000000"/>
                </a:solidFill>
              </a:rPr>
              <a:t>CloudComputingTheoryAndPractice by Dan C.. Marinescu.</a:t>
            </a:r>
            <a:endParaRPr sz="2500" b="1">
              <a:solidFill>
                <a:srgbClr val="000000"/>
              </a:solidFill>
            </a:endParaRPr>
          </a:p>
          <a:p>
            <a:pPr marL="3429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rgbClr val="000000"/>
              </a:solidFill>
            </a:endParaRPr>
          </a:p>
          <a:p>
            <a:pPr marL="342900" lvl="0" indent="-2730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Cloud Computing: from beginning to end by Ray J. Rafals</a:t>
            </a:r>
            <a:endParaRPr sz="2500" b="1"/>
          </a:p>
          <a:p>
            <a:pPr marL="342900" lvl="0" indent="-88900" algn="l" rtl="0">
              <a:spcBef>
                <a:spcPts val="440"/>
              </a:spcBef>
              <a:spcAft>
                <a:spcPts val="0"/>
              </a:spcAft>
              <a:buSzPts val="2200"/>
              <a:buNone/>
            </a:pPr>
            <a:endParaRPr sz="2500"/>
          </a:p>
          <a:p>
            <a:pPr marL="342900" lvl="0" indent="-88900" algn="l" rtl="0">
              <a:spcBef>
                <a:spcPts val="440"/>
              </a:spcBef>
              <a:spcAft>
                <a:spcPts val="1600"/>
              </a:spcAft>
              <a:buSzPts val="2200"/>
              <a:buNone/>
            </a:pPr>
            <a:endParaRPr sz="2500"/>
          </a:p>
        </p:txBody>
      </p:sp>
      <p:sp>
        <p:nvSpPr>
          <p:cNvPr id="117" name="Google Shape;117;p5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0D42E99-1984-4020-AE61-5FC8E2013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0"/>
    </mc:Choice>
    <mc:Fallback xmlns="">
      <p:transition spd="slow" advTm="4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b1d5a1c24_0_516"/>
          <p:cNvSpPr txBox="1">
            <a:spLocks noGrp="1"/>
          </p:cNvSpPr>
          <p:nvPr>
            <p:ph type="title"/>
          </p:nvPr>
        </p:nvSpPr>
        <p:spPr>
          <a:xfrm>
            <a:off x="365475" y="102663"/>
            <a:ext cx="76200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 ready to work with LINUX operating system</a:t>
            </a:r>
            <a:endParaRPr/>
          </a:p>
        </p:txBody>
      </p:sp>
      <p:sp>
        <p:nvSpPr>
          <p:cNvPr id="123" name="Google Shape;123;g8b1d5a1c24_0_516"/>
          <p:cNvSpPr txBox="1">
            <a:spLocks noGrp="1"/>
          </p:cNvSpPr>
          <p:nvPr>
            <p:ph type="body" idx="1"/>
          </p:nvPr>
        </p:nvSpPr>
        <p:spPr>
          <a:xfrm>
            <a:off x="365475" y="1417650"/>
            <a:ext cx="8448900" cy="498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360"/>
              </a:spcBef>
              <a:spcAft>
                <a:spcPts val="0"/>
              </a:spcAft>
              <a:buClr>
                <a:srgbClr val="0000FF"/>
              </a:buClr>
              <a:buSzPts val="2400"/>
              <a:buChar char="●"/>
            </a:pPr>
            <a:r>
              <a:rPr lang="en-US" sz="2400" b="1">
                <a:solidFill>
                  <a:srgbClr val="0000FF"/>
                </a:solidFill>
              </a:rPr>
              <a:t>Don't be afraid, learning a new operating system is always fun</a:t>
            </a:r>
            <a:endParaRPr sz="2400" b="1">
              <a:solidFill>
                <a:srgbClr val="0000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●"/>
            </a:pPr>
            <a:r>
              <a:rPr lang="en-US" sz="2400" b="1">
                <a:solidFill>
                  <a:srgbClr val="FF0000"/>
                </a:solidFill>
              </a:rPr>
              <a:t>You must need to setup Linux operating system in your PC. I will suggest you to setup Ubuntu operating system in dual boot mode.</a:t>
            </a:r>
            <a:endParaRPr sz="2400" b="1">
              <a:solidFill>
                <a:srgbClr val="FF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Without Ubuntu, you can’t complete any of your tasks!!!</a:t>
            </a: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You can also install VMware/virtualBox, and inside the software install a Ubuntu virtual machine. 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  That will need a two level virtualization to complete the assignments hence I always suggest to install ubuntu in your HOST machine.</a:t>
            </a:r>
            <a:endParaRPr sz="2400"/>
          </a:p>
        </p:txBody>
      </p:sp>
      <p:sp>
        <p:nvSpPr>
          <p:cNvPr id="124" name="Google Shape;124;g8b1d5a1c24_0_516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700" cy="396300"/>
          </a:xfrm>
          <a:prstGeom prst="bracketPair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A314B5-4308-488B-A0AB-B55A1A41CA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79"/>
    </mc:Choice>
    <mc:Fallback xmlns="">
      <p:transition spd="slow" advTm="79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197300" y="0"/>
            <a:ext cx="78798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en-US"/>
              <a:t>Topics to cover</a:t>
            </a:r>
            <a:endParaRPr/>
          </a:p>
        </p:txBody>
      </p:sp>
      <p:sp>
        <p:nvSpPr>
          <p:cNvPr id="130" name="Google Shape;130;p7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aphicFrame>
        <p:nvGraphicFramePr>
          <p:cNvPr id="131" name="Google Shape;131;p7"/>
          <p:cNvGraphicFramePr/>
          <p:nvPr/>
        </p:nvGraphicFramePr>
        <p:xfrm>
          <a:off x="197300" y="778625"/>
          <a:ext cx="8237750" cy="5674210"/>
        </p:xfrm>
        <a:graphic>
          <a:graphicData uri="http://schemas.openxmlformats.org/drawingml/2006/table">
            <a:tbl>
              <a:tblPr>
                <a:noFill/>
                <a:tableStyleId>{EF6830F9-3BD7-48FF-BFF4-C443AE21E88B}</a:tableStyleId>
              </a:tblPr>
              <a:tblGrid>
                <a:gridCol w="664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98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4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4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No.</a:t>
                      </a:r>
                      <a:endParaRPr sz="2200" b="1">
                        <a:solidFill>
                          <a:srgbClr val="0000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Topic details</a:t>
                      </a:r>
                      <a:endParaRPr sz="2200" b="1">
                        <a:solidFill>
                          <a:srgbClr val="0000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 allocation</a:t>
                      </a:r>
                      <a:endParaRPr sz="2200" b="1">
                        <a:solidFill>
                          <a:srgbClr val="0000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Cloud computing basic; Virtualization in cloud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1,2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4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Containerization; 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Storage systems - File storage, Block Storage, Object Storage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3,4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1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Message Broker - RabbitMQ/ ZeroMQ/Qpid; 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Cache - Memcached/Redis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5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Review and midterm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6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1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SDS, Object storage system OpenStack Swift installation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7-9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2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RDBMS - MySql, MariaDB, Postgresql; 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Components of a cloud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10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82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Software defined networking;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Openstack PackStack installation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11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07376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Course Review/Discussion</a:t>
                      </a:r>
                      <a:endParaRPr sz="2200" b="1">
                        <a:solidFill>
                          <a:srgbClr val="073763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12</a:t>
                      </a:r>
                      <a:endParaRPr sz="2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B5BF8C3-DB85-4552-A599-C59A43F59A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115"/>
    </mc:Choice>
    <mc:Fallback xmlns="">
      <p:transition spd="slow" advTm="95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>
            <a:spLocks noGrp="1"/>
          </p:cNvSpPr>
          <p:nvPr>
            <p:ph type="sldNum" idx="12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39" name="Google Shape;139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975" y="292725"/>
            <a:ext cx="8087001" cy="596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0991BF8-EC8A-4270-B743-2C6B924F90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99"/>
    </mc:Choice>
    <mc:Fallback xmlns="">
      <p:transition spd="slow" advTm="16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519</Words>
  <Application>Microsoft Office PowerPoint</Application>
  <PresentationFormat>On-screen Show (4:3)</PresentationFormat>
  <Paragraphs>98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</vt:lpstr>
      <vt:lpstr>Cambria</vt:lpstr>
      <vt:lpstr>Arial</vt:lpstr>
      <vt:lpstr>Raleway</vt:lpstr>
      <vt:lpstr>Calibri</vt:lpstr>
      <vt:lpstr>Swiss</vt:lpstr>
      <vt:lpstr>PowerPoint Presentation</vt:lpstr>
      <vt:lpstr>Necessary Information</vt:lpstr>
      <vt:lpstr>Tentative Mark Distribution</vt:lpstr>
      <vt:lpstr>Assignments &amp; Projects !!! 50~60 marks </vt:lpstr>
      <vt:lpstr>Books and Resources</vt:lpstr>
      <vt:lpstr>Books and Resources</vt:lpstr>
      <vt:lpstr>Be ready to work with LINUX operating system</vt:lpstr>
      <vt:lpstr>Topics to cover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Jannatun Noor Mukta</dc:creator>
  <cp:lastModifiedBy>Windows User</cp:lastModifiedBy>
  <cp:revision>4</cp:revision>
  <dcterms:created xsi:type="dcterms:W3CDTF">2006-08-16T00:00:00Z</dcterms:created>
  <dcterms:modified xsi:type="dcterms:W3CDTF">2020-07-05T04:04:23Z</dcterms:modified>
</cp:coreProperties>
</file>